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8"/>
  </p:notesMasterIdLst>
  <p:sldIdLst>
    <p:sldId id="256" r:id="rId2"/>
    <p:sldId id="262" r:id="rId3"/>
    <p:sldId id="263" r:id="rId4"/>
    <p:sldId id="264" r:id="rId5"/>
    <p:sldId id="265"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Fisher" initials="GF" lastIdx="1" clrIdx="0">
    <p:extLst>
      <p:ext uri="{19B8F6BF-5375-455C-9EA6-DF929625EA0E}">
        <p15:presenceInfo xmlns:p15="http://schemas.microsoft.com/office/powerpoint/2012/main" userId="352fcad8034fa3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129D"/>
    <a:srgbClr val="C69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7" autoAdjust="0"/>
    <p:restoredTop sz="94660"/>
  </p:normalViewPr>
  <p:slideViewPr>
    <p:cSldViewPr snapToGrid="0">
      <p:cViewPr varScale="1">
        <p:scale>
          <a:sx n="112" d="100"/>
          <a:sy n="112" d="100"/>
        </p:scale>
        <p:origin x="64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64D23-3EC2-48AF-9B39-B56DA4A2CC11}" type="datetimeFigureOut">
              <a:rPr lang="en-US" smtClean="0"/>
              <a:t>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841CA-C6BF-4AB2-950E-6E2DBE98C443}" type="slidenum">
              <a:rPr lang="en-US" smtClean="0"/>
              <a:t>‹#›</a:t>
            </a:fld>
            <a:endParaRPr lang="en-US"/>
          </a:p>
        </p:txBody>
      </p:sp>
    </p:spTree>
    <p:extLst>
      <p:ext uri="{BB962C8B-B14F-4D97-AF65-F5344CB8AC3E}">
        <p14:creationId xmlns:p14="http://schemas.microsoft.com/office/powerpoint/2010/main" val="173073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841CA-C6BF-4AB2-950E-6E2DBE98C443}" type="slidenum">
              <a:rPr lang="en-US" smtClean="0"/>
              <a:t>1</a:t>
            </a:fld>
            <a:endParaRPr lang="en-US"/>
          </a:p>
        </p:txBody>
      </p:sp>
    </p:spTree>
    <p:extLst>
      <p:ext uri="{BB962C8B-B14F-4D97-AF65-F5344CB8AC3E}">
        <p14:creationId xmlns:p14="http://schemas.microsoft.com/office/powerpoint/2010/main" val="252260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841CA-C6BF-4AB2-950E-6E2DBE98C443}" type="slidenum">
              <a:rPr lang="en-US" smtClean="0"/>
              <a:t>6</a:t>
            </a:fld>
            <a:endParaRPr lang="en-US"/>
          </a:p>
        </p:txBody>
      </p:sp>
    </p:spTree>
    <p:extLst>
      <p:ext uri="{BB962C8B-B14F-4D97-AF65-F5344CB8AC3E}">
        <p14:creationId xmlns:p14="http://schemas.microsoft.com/office/powerpoint/2010/main" val="138066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0543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9580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67766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5053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091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8655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6570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321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9280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3245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0636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2/4/2024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5981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2/4/2024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3947890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8" r:id="rId7"/>
    <p:sldLayoutId id="2147483689" r:id="rId8"/>
    <p:sldLayoutId id="2147483690" r:id="rId9"/>
    <p:sldLayoutId id="2147483691" r:id="rId10"/>
    <p:sldLayoutId id="2147483692" r:id="rId11"/>
    <p:sldLayoutId id="2147483694"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DA1D8-E874-4205-B6D5-557E0C072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C293DBD-C633-4DDC-88F7-F6B5A525F0ED}"/>
              </a:ext>
            </a:extLst>
          </p:cNvPr>
          <p:cNvPicPr>
            <a:picLocks noChangeAspect="1"/>
          </p:cNvPicPr>
          <p:nvPr/>
        </p:nvPicPr>
        <p:blipFill rotWithShape="1">
          <a:blip r:embed="rId3"/>
          <a:srcRect t="9971" b="5443"/>
          <a:stretch/>
        </p:blipFill>
        <p:spPr>
          <a:xfrm>
            <a:off x="20" y="-294958"/>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Title 1">
            <a:extLst>
              <a:ext uri="{FF2B5EF4-FFF2-40B4-BE49-F238E27FC236}">
                <a16:creationId xmlns:a16="http://schemas.microsoft.com/office/drawing/2014/main" id="{1878F33A-60ED-455D-B055-32157564E5CC}"/>
              </a:ext>
            </a:extLst>
          </p:cNvPr>
          <p:cNvSpPr>
            <a:spLocks noGrp="1"/>
          </p:cNvSpPr>
          <p:nvPr>
            <p:ph type="ctrTitle"/>
          </p:nvPr>
        </p:nvSpPr>
        <p:spPr>
          <a:xfrm>
            <a:off x="6095999" y="3834174"/>
            <a:ext cx="5257800" cy="1701570"/>
          </a:xfrm>
        </p:spPr>
        <p:txBody>
          <a:bodyPr anchor="b">
            <a:normAutofit/>
          </a:bodyPr>
          <a:lstStyle/>
          <a:p>
            <a:r>
              <a:rPr lang="en-US" sz="4400" dirty="0"/>
              <a:t>Interview Simulator</a:t>
            </a:r>
          </a:p>
        </p:txBody>
      </p:sp>
      <p:sp>
        <p:nvSpPr>
          <p:cNvPr id="3" name="Subtitle 2">
            <a:extLst>
              <a:ext uri="{FF2B5EF4-FFF2-40B4-BE49-F238E27FC236}">
                <a16:creationId xmlns:a16="http://schemas.microsoft.com/office/drawing/2014/main" id="{E239D7E2-BFC5-4326-8F4B-331DF3207A48}"/>
              </a:ext>
            </a:extLst>
          </p:cNvPr>
          <p:cNvSpPr>
            <a:spLocks noGrp="1"/>
          </p:cNvSpPr>
          <p:nvPr>
            <p:ph type="subTitle" idx="1"/>
          </p:nvPr>
        </p:nvSpPr>
        <p:spPr>
          <a:xfrm>
            <a:off x="6096000" y="5592499"/>
            <a:ext cx="5147960" cy="646785"/>
          </a:xfrm>
        </p:spPr>
        <p:txBody>
          <a:bodyPr>
            <a:normAutofit/>
          </a:bodyPr>
          <a:lstStyle/>
          <a:p>
            <a:r>
              <a:rPr lang="en-US" sz="1800" dirty="0"/>
              <a:t>The best way to be ready is to practice</a:t>
            </a:r>
          </a:p>
        </p:txBody>
      </p:sp>
      <p:sp>
        <p:nvSpPr>
          <p:cNvPr id="5" name="Rectangle 4">
            <a:extLst>
              <a:ext uri="{FF2B5EF4-FFF2-40B4-BE49-F238E27FC236}">
                <a16:creationId xmlns:a16="http://schemas.microsoft.com/office/drawing/2014/main" id="{5BAD982E-550F-4A6C-8BBD-F6DF317E157E}"/>
              </a:ext>
            </a:extLst>
          </p:cNvPr>
          <p:cNvSpPr/>
          <p:nvPr/>
        </p:nvSpPr>
        <p:spPr>
          <a:xfrm>
            <a:off x="5618922" y="6056243"/>
            <a:ext cx="6188765" cy="563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a:t>SPECIAL BONUS MATERIAL </a:t>
            </a:r>
          </a:p>
        </p:txBody>
      </p:sp>
    </p:spTree>
    <p:extLst>
      <p:ext uri="{BB962C8B-B14F-4D97-AF65-F5344CB8AC3E}">
        <p14:creationId xmlns:p14="http://schemas.microsoft.com/office/powerpoint/2010/main" val="2518694634"/>
      </p:ext>
    </p:extLst>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B625-EAAB-40E5-A82F-84E6DE7AC3DC}"/>
              </a:ext>
            </a:extLst>
          </p:cNvPr>
          <p:cNvSpPr>
            <a:spLocks noGrp="1"/>
          </p:cNvSpPr>
          <p:nvPr>
            <p:ph type="title"/>
          </p:nvPr>
        </p:nvSpPr>
        <p:spPr/>
        <p:txBody>
          <a:bodyPr/>
          <a:lstStyle/>
          <a:p>
            <a:r>
              <a:rPr lang="en-US" dirty="0"/>
              <a:t>Career Accomplishments Timeline</a:t>
            </a:r>
          </a:p>
        </p:txBody>
      </p:sp>
      <p:sp>
        <p:nvSpPr>
          <p:cNvPr id="3" name="Content Placeholder 2">
            <a:extLst>
              <a:ext uri="{FF2B5EF4-FFF2-40B4-BE49-F238E27FC236}">
                <a16:creationId xmlns:a16="http://schemas.microsoft.com/office/drawing/2014/main" id="{2A7B784E-A983-43D7-86A6-2403E6178D3D}"/>
              </a:ext>
            </a:extLst>
          </p:cNvPr>
          <p:cNvSpPr>
            <a:spLocks noGrp="1"/>
          </p:cNvSpPr>
          <p:nvPr>
            <p:ph idx="1"/>
          </p:nvPr>
        </p:nvSpPr>
        <p:spPr/>
        <p:txBody>
          <a:bodyPr>
            <a:normAutofit fontScale="92500" lnSpcReduction="10000"/>
          </a:bodyPr>
          <a:lstStyle/>
          <a:p>
            <a:r>
              <a:rPr lang="en-US" dirty="0"/>
              <a:t>In order to prepare for an interview, you really need to know yourself and your work history, specifically tasks, events and accomplishments that you played a key role in over the course of your career.</a:t>
            </a:r>
          </a:p>
          <a:p>
            <a:r>
              <a:rPr lang="en-US" dirty="0"/>
              <a:t>One of the most effective ways to jog your memory is to plot out your career on a timeline. So, we’ve created the following template and example for you to use.</a:t>
            </a:r>
          </a:p>
          <a:p>
            <a:r>
              <a:rPr lang="en-US" dirty="0"/>
              <a:t>Duplicate the template slide as many times as necessary to have enough slides to document all your roles and accomplishments.</a:t>
            </a:r>
          </a:p>
        </p:txBody>
      </p:sp>
    </p:spTree>
    <p:extLst>
      <p:ext uri="{BB962C8B-B14F-4D97-AF65-F5344CB8AC3E}">
        <p14:creationId xmlns:p14="http://schemas.microsoft.com/office/powerpoint/2010/main" val="120253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AEB9-1C5A-4A0B-BD53-FA3FF3DCB1F8}"/>
              </a:ext>
            </a:extLst>
          </p:cNvPr>
          <p:cNvSpPr>
            <a:spLocks noGrp="1"/>
          </p:cNvSpPr>
          <p:nvPr>
            <p:ph type="title"/>
          </p:nvPr>
        </p:nvSpPr>
        <p:spPr/>
        <p:txBody>
          <a:bodyPr/>
          <a:lstStyle/>
          <a:p>
            <a:r>
              <a:rPr lang="en-US" dirty="0"/>
              <a:t>Career Timeline - template</a:t>
            </a:r>
          </a:p>
        </p:txBody>
      </p:sp>
      <p:cxnSp>
        <p:nvCxnSpPr>
          <p:cNvPr id="5" name="Straight Connector 4">
            <a:extLst>
              <a:ext uri="{FF2B5EF4-FFF2-40B4-BE49-F238E27FC236}">
                <a16:creationId xmlns:a16="http://schemas.microsoft.com/office/drawing/2014/main" id="{522C87C9-5EA6-4B14-B0AF-47D6D5266F2C}"/>
              </a:ext>
            </a:extLst>
          </p:cNvPr>
          <p:cNvCxnSpPr>
            <a:cxnSpLocks/>
            <a:stCxn id="6" idx="2"/>
          </p:cNvCxnSpPr>
          <p:nvPr/>
        </p:nvCxnSpPr>
        <p:spPr>
          <a:xfrm flipV="1">
            <a:off x="1067587" y="5681314"/>
            <a:ext cx="9811731" cy="2"/>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BEBF054-3494-4D4B-82D9-8CE64F0A9A35}"/>
              </a:ext>
            </a:extLst>
          </p:cNvPr>
          <p:cNvSpPr/>
          <p:nvPr/>
        </p:nvSpPr>
        <p:spPr>
          <a:xfrm>
            <a:off x="1067587" y="5615328"/>
            <a:ext cx="131975" cy="131975"/>
          </a:xfrm>
          <a:prstGeom prst="ellipse">
            <a:avLst/>
          </a:prstGeom>
          <a:solidFill>
            <a:srgbClr val="6D129D"/>
          </a:solid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46AFD25-2804-4E4C-984E-774FB017B345}"/>
              </a:ext>
            </a:extLst>
          </p:cNvPr>
          <p:cNvCxnSpPr>
            <a:cxnSpLocks/>
          </p:cNvCxnSpPr>
          <p:nvPr/>
        </p:nvCxnSpPr>
        <p:spPr>
          <a:xfrm flipV="1">
            <a:off x="1536570" y="1611984"/>
            <a:ext cx="0" cy="4069329"/>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3A8F3F-E2C3-41B6-9691-EC6C11A6D050}"/>
              </a:ext>
            </a:extLst>
          </p:cNvPr>
          <p:cNvCxnSpPr>
            <a:cxnSpLocks/>
          </p:cNvCxnSpPr>
          <p:nvPr/>
        </p:nvCxnSpPr>
        <p:spPr>
          <a:xfrm flipV="1">
            <a:off x="2471395" y="2762054"/>
            <a:ext cx="0" cy="291926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94C67B-764F-42FF-A8AD-8F758901C216}"/>
              </a:ext>
            </a:extLst>
          </p:cNvPr>
          <p:cNvCxnSpPr>
            <a:cxnSpLocks/>
          </p:cNvCxnSpPr>
          <p:nvPr/>
        </p:nvCxnSpPr>
        <p:spPr>
          <a:xfrm flipV="1">
            <a:off x="3538195" y="4477732"/>
            <a:ext cx="0" cy="121301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B24DCAF-EB79-4ADB-BA3D-B41302643851}"/>
              </a:ext>
            </a:extLst>
          </p:cNvPr>
          <p:cNvSpPr/>
          <p:nvPr/>
        </p:nvSpPr>
        <p:spPr>
          <a:xfrm>
            <a:off x="1536570" y="1348144"/>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#1</a:t>
            </a:r>
          </a:p>
        </p:txBody>
      </p:sp>
      <p:sp>
        <p:nvSpPr>
          <p:cNvPr id="34" name="Rectangle: Rounded Corners 33">
            <a:extLst>
              <a:ext uri="{FF2B5EF4-FFF2-40B4-BE49-F238E27FC236}">
                <a16:creationId xmlns:a16="http://schemas.microsoft.com/office/drawing/2014/main" id="{4FFCCD81-97E6-45FD-959B-C87326248E32}"/>
              </a:ext>
            </a:extLst>
          </p:cNvPr>
          <p:cNvSpPr/>
          <p:nvPr/>
        </p:nvSpPr>
        <p:spPr>
          <a:xfrm>
            <a:off x="2471395" y="2525502"/>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#2</a:t>
            </a:r>
          </a:p>
        </p:txBody>
      </p:sp>
      <p:sp>
        <p:nvSpPr>
          <p:cNvPr id="36" name="Rectangle: Rounded Corners 35">
            <a:extLst>
              <a:ext uri="{FF2B5EF4-FFF2-40B4-BE49-F238E27FC236}">
                <a16:creationId xmlns:a16="http://schemas.microsoft.com/office/drawing/2014/main" id="{272B4D0B-7DAC-44B4-8742-8D8EE9FF25E9}"/>
              </a:ext>
            </a:extLst>
          </p:cNvPr>
          <p:cNvSpPr/>
          <p:nvPr/>
        </p:nvSpPr>
        <p:spPr>
          <a:xfrm>
            <a:off x="3538195" y="3702860"/>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#3</a:t>
            </a:r>
          </a:p>
        </p:txBody>
      </p:sp>
      <p:cxnSp>
        <p:nvCxnSpPr>
          <p:cNvPr id="37" name="Straight Connector 36">
            <a:extLst>
              <a:ext uri="{FF2B5EF4-FFF2-40B4-BE49-F238E27FC236}">
                <a16:creationId xmlns:a16="http://schemas.microsoft.com/office/drawing/2014/main" id="{BE8A4A11-69DE-4A11-8868-667EBECE4E21}"/>
              </a:ext>
            </a:extLst>
          </p:cNvPr>
          <p:cNvCxnSpPr>
            <a:cxnSpLocks/>
          </p:cNvCxnSpPr>
          <p:nvPr/>
        </p:nvCxnSpPr>
        <p:spPr>
          <a:xfrm flipV="1">
            <a:off x="6751164" y="1611984"/>
            <a:ext cx="0" cy="4069329"/>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A50B35-BCAF-43F7-B0A1-8C7D8712770C}"/>
              </a:ext>
            </a:extLst>
          </p:cNvPr>
          <p:cNvCxnSpPr>
            <a:cxnSpLocks/>
          </p:cNvCxnSpPr>
          <p:nvPr/>
        </p:nvCxnSpPr>
        <p:spPr>
          <a:xfrm flipV="1">
            <a:off x="7685989" y="2762054"/>
            <a:ext cx="0" cy="291926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066E95D-B931-430E-B6E6-2BA7D9F03524}"/>
              </a:ext>
            </a:extLst>
          </p:cNvPr>
          <p:cNvCxnSpPr>
            <a:cxnSpLocks/>
          </p:cNvCxnSpPr>
          <p:nvPr/>
        </p:nvCxnSpPr>
        <p:spPr>
          <a:xfrm flipV="1">
            <a:off x="8752789" y="4666268"/>
            <a:ext cx="0" cy="1024474"/>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317E89A9-F647-4C3C-90CD-1D1955DF2D41}"/>
              </a:ext>
            </a:extLst>
          </p:cNvPr>
          <p:cNvSpPr/>
          <p:nvPr/>
        </p:nvSpPr>
        <p:spPr>
          <a:xfrm>
            <a:off x="6751164" y="1348144"/>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#4</a:t>
            </a:r>
          </a:p>
        </p:txBody>
      </p:sp>
      <p:sp>
        <p:nvSpPr>
          <p:cNvPr id="41" name="Rectangle: Rounded Corners 40">
            <a:extLst>
              <a:ext uri="{FF2B5EF4-FFF2-40B4-BE49-F238E27FC236}">
                <a16:creationId xmlns:a16="http://schemas.microsoft.com/office/drawing/2014/main" id="{B22C666B-AD70-41F1-AF64-78C87C969555}"/>
              </a:ext>
            </a:extLst>
          </p:cNvPr>
          <p:cNvSpPr/>
          <p:nvPr/>
        </p:nvSpPr>
        <p:spPr>
          <a:xfrm>
            <a:off x="7685989" y="2525502"/>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#5</a:t>
            </a:r>
          </a:p>
        </p:txBody>
      </p:sp>
      <p:sp>
        <p:nvSpPr>
          <p:cNvPr id="42" name="Rectangle: Rounded Corners 41">
            <a:extLst>
              <a:ext uri="{FF2B5EF4-FFF2-40B4-BE49-F238E27FC236}">
                <a16:creationId xmlns:a16="http://schemas.microsoft.com/office/drawing/2014/main" id="{B4A4E534-0205-4972-A4AB-6F34B3C2361B}"/>
              </a:ext>
            </a:extLst>
          </p:cNvPr>
          <p:cNvSpPr/>
          <p:nvPr/>
        </p:nvSpPr>
        <p:spPr>
          <a:xfrm>
            <a:off x="8752789" y="3702860"/>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#6</a:t>
            </a:r>
          </a:p>
        </p:txBody>
      </p:sp>
      <p:sp>
        <p:nvSpPr>
          <p:cNvPr id="23" name="Rectangle: Rounded Corners 22">
            <a:extLst>
              <a:ext uri="{FF2B5EF4-FFF2-40B4-BE49-F238E27FC236}">
                <a16:creationId xmlns:a16="http://schemas.microsoft.com/office/drawing/2014/main" id="{4A4AE20B-6BDF-474C-B83F-5FB126CFAEDF}"/>
              </a:ext>
            </a:extLst>
          </p:cNvPr>
          <p:cNvSpPr/>
          <p:nvPr/>
        </p:nvSpPr>
        <p:spPr>
          <a:xfrm>
            <a:off x="1128861" y="6090642"/>
            <a:ext cx="1747101" cy="575020"/>
          </a:xfrm>
          <a:prstGeom prst="roundRect">
            <a:avLst>
              <a:gd name="adj" fmla="val 41258"/>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Job #1</a:t>
            </a:r>
          </a:p>
        </p:txBody>
      </p:sp>
      <p:sp>
        <p:nvSpPr>
          <p:cNvPr id="24" name="Rectangle: Rounded Corners 23">
            <a:extLst>
              <a:ext uri="{FF2B5EF4-FFF2-40B4-BE49-F238E27FC236}">
                <a16:creationId xmlns:a16="http://schemas.microsoft.com/office/drawing/2014/main" id="{0918110B-C8DC-433E-B820-3B05B3795D90}"/>
              </a:ext>
            </a:extLst>
          </p:cNvPr>
          <p:cNvSpPr/>
          <p:nvPr/>
        </p:nvSpPr>
        <p:spPr>
          <a:xfrm>
            <a:off x="6141956" y="6064654"/>
            <a:ext cx="1747101" cy="575020"/>
          </a:xfrm>
          <a:prstGeom prst="roundRect">
            <a:avLst>
              <a:gd name="adj" fmla="val 41258"/>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Job #2</a:t>
            </a:r>
          </a:p>
        </p:txBody>
      </p:sp>
      <p:cxnSp>
        <p:nvCxnSpPr>
          <p:cNvPr id="26" name="Straight Connector 25">
            <a:extLst>
              <a:ext uri="{FF2B5EF4-FFF2-40B4-BE49-F238E27FC236}">
                <a16:creationId xmlns:a16="http://schemas.microsoft.com/office/drawing/2014/main" id="{A30EDAD5-8608-4B54-8553-264A5A9375A8}"/>
              </a:ext>
            </a:extLst>
          </p:cNvPr>
          <p:cNvCxnSpPr>
            <a:cxnSpLocks/>
          </p:cNvCxnSpPr>
          <p:nvPr/>
        </p:nvCxnSpPr>
        <p:spPr>
          <a:xfrm flipV="1">
            <a:off x="1128861" y="5747303"/>
            <a:ext cx="4714" cy="686678"/>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2DA4E9-AA0F-43C7-97A6-A743AD696A45}"/>
              </a:ext>
            </a:extLst>
          </p:cNvPr>
          <p:cNvCxnSpPr>
            <a:cxnSpLocks/>
          </p:cNvCxnSpPr>
          <p:nvPr/>
        </p:nvCxnSpPr>
        <p:spPr>
          <a:xfrm flipV="1">
            <a:off x="6141956" y="5729377"/>
            <a:ext cx="4714" cy="686678"/>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E279F0-92AB-4400-8DB9-FE8B1985A638}"/>
              </a:ext>
            </a:extLst>
          </p:cNvPr>
          <p:cNvSpPr txBox="1"/>
          <p:nvPr/>
        </p:nvSpPr>
        <p:spPr>
          <a:xfrm>
            <a:off x="1150398" y="5668317"/>
            <a:ext cx="1229824" cy="369332"/>
          </a:xfrm>
          <a:prstGeom prst="rect">
            <a:avLst/>
          </a:prstGeom>
          <a:noFill/>
        </p:spPr>
        <p:txBody>
          <a:bodyPr wrap="none" rtlCol="0">
            <a:spAutoFit/>
          </a:bodyPr>
          <a:lstStyle/>
          <a:p>
            <a:r>
              <a:rPr lang="en-US" dirty="0"/>
              <a:t>YYYY-MM</a:t>
            </a:r>
          </a:p>
        </p:txBody>
      </p:sp>
      <p:sp>
        <p:nvSpPr>
          <p:cNvPr id="28" name="TextBox 27">
            <a:extLst>
              <a:ext uri="{FF2B5EF4-FFF2-40B4-BE49-F238E27FC236}">
                <a16:creationId xmlns:a16="http://schemas.microsoft.com/office/drawing/2014/main" id="{3061842E-89E2-466F-84A9-1082C6487718}"/>
              </a:ext>
            </a:extLst>
          </p:cNvPr>
          <p:cNvSpPr txBox="1"/>
          <p:nvPr/>
        </p:nvSpPr>
        <p:spPr>
          <a:xfrm>
            <a:off x="6112122" y="5643736"/>
            <a:ext cx="1229824" cy="369332"/>
          </a:xfrm>
          <a:prstGeom prst="rect">
            <a:avLst/>
          </a:prstGeom>
          <a:noFill/>
        </p:spPr>
        <p:txBody>
          <a:bodyPr wrap="none" rtlCol="0">
            <a:spAutoFit/>
          </a:bodyPr>
          <a:lstStyle/>
          <a:p>
            <a:r>
              <a:rPr lang="en-US" dirty="0"/>
              <a:t>YYYY-MM</a:t>
            </a:r>
          </a:p>
        </p:txBody>
      </p:sp>
    </p:spTree>
    <p:extLst>
      <p:ext uri="{BB962C8B-B14F-4D97-AF65-F5344CB8AC3E}">
        <p14:creationId xmlns:p14="http://schemas.microsoft.com/office/powerpoint/2010/main" val="269750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AEB9-1C5A-4A0B-BD53-FA3FF3DCB1F8}"/>
              </a:ext>
            </a:extLst>
          </p:cNvPr>
          <p:cNvSpPr>
            <a:spLocks noGrp="1"/>
          </p:cNvSpPr>
          <p:nvPr>
            <p:ph type="title"/>
          </p:nvPr>
        </p:nvSpPr>
        <p:spPr/>
        <p:txBody>
          <a:bodyPr/>
          <a:lstStyle/>
          <a:p>
            <a:r>
              <a:rPr lang="en-US" dirty="0"/>
              <a:t>Career Timeline - Example</a:t>
            </a:r>
          </a:p>
        </p:txBody>
      </p:sp>
      <p:cxnSp>
        <p:nvCxnSpPr>
          <p:cNvPr id="5" name="Straight Connector 4">
            <a:extLst>
              <a:ext uri="{FF2B5EF4-FFF2-40B4-BE49-F238E27FC236}">
                <a16:creationId xmlns:a16="http://schemas.microsoft.com/office/drawing/2014/main" id="{522C87C9-5EA6-4B14-B0AF-47D6D5266F2C}"/>
              </a:ext>
            </a:extLst>
          </p:cNvPr>
          <p:cNvCxnSpPr>
            <a:cxnSpLocks/>
            <a:stCxn id="6" idx="2"/>
          </p:cNvCxnSpPr>
          <p:nvPr/>
        </p:nvCxnSpPr>
        <p:spPr>
          <a:xfrm flipV="1">
            <a:off x="1067587" y="5681314"/>
            <a:ext cx="9811731" cy="2"/>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BEBF054-3494-4D4B-82D9-8CE64F0A9A35}"/>
              </a:ext>
            </a:extLst>
          </p:cNvPr>
          <p:cNvSpPr/>
          <p:nvPr/>
        </p:nvSpPr>
        <p:spPr>
          <a:xfrm>
            <a:off x="1067587" y="5615328"/>
            <a:ext cx="131975" cy="131975"/>
          </a:xfrm>
          <a:prstGeom prst="ellipse">
            <a:avLst/>
          </a:prstGeom>
          <a:solidFill>
            <a:srgbClr val="6D129D"/>
          </a:solid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7600AD-B67B-4A89-9E4E-5C7059ACCF47}"/>
              </a:ext>
            </a:extLst>
          </p:cNvPr>
          <p:cNvSpPr/>
          <p:nvPr/>
        </p:nvSpPr>
        <p:spPr>
          <a:xfrm>
            <a:off x="6075969" y="5615325"/>
            <a:ext cx="131975" cy="131975"/>
          </a:xfrm>
          <a:prstGeom prst="ellipse">
            <a:avLst/>
          </a:prstGeom>
          <a:solidFill>
            <a:srgbClr val="6D129D"/>
          </a:solid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AC5119F-7EA0-49CB-B091-E478ED8B3E22}"/>
              </a:ext>
            </a:extLst>
          </p:cNvPr>
          <p:cNvSpPr/>
          <p:nvPr/>
        </p:nvSpPr>
        <p:spPr>
          <a:xfrm>
            <a:off x="1128861" y="6090642"/>
            <a:ext cx="1747101" cy="575020"/>
          </a:xfrm>
          <a:prstGeom prst="roundRect">
            <a:avLst>
              <a:gd name="adj" fmla="val 41258"/>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Analyst</a:t>
            </a:r>
          </a:p>
        </p:txBody>
      </p:sp>
      <p:sp>
        <p:nvSpPr>
          <p:cNvPr id="16" name="Rectangle: Rounded Corners 15">
            <a:extLst>
              <a:ext uri="{FF2B5EF4-FFF2-40B4-BE49-F238E27FC236}">
                <a16:creationId xmlns:a16="http://schemas.microsoft.com/office/drawing/2014/main" id="{A0AC97F1-B453-4B0B-8127-B3EC968A7051}"/>
              </a:ext>
            </a:extLst>
          </p:cNvPr>
          <p:cNvSpPr/>
          <p:nvPr/>
        </p:nvSpPr>
        <p:spPr>
          <a:xfrm>
            <a:off x="6141956" y="6064654"/>
            <a:ext cx="1747101" cy="575020"/>
          </a:xfrm>
          <a:prstGeom prst="roundRect">
            <a:avLst>
              <a:gd name="adj" fmla="val 41258"/>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Manager</a:t>
            </a:r>
          </a:p>
        </p:txBody>
      </p:sp>
      <p:cxnSp>
        <p:nvCxnSpPr>
          <p:cNvPr id="21" name="Straight Connector 20">
            <a:extLst>
              <a:ext uri="{FF2B5EF4-FFF2-40B4-BE49-F238E27FC236}">
                <a16:creationId xmlns:a16="http://schemas.microsoft.com/office/drawing/2014/main" id="{346AFD25-2804-4E4C-984E-774FB017B345}"/>
              </a:ext>
            </a:extLst>
          </p:cNvPr>
          <p:cNvCxnSpPr>
            <a:cxnSpLocks/>
          </p:cNvCxnSpPr>
          <p:nvPr/>
        </p:nvCxnSpPr>
        <p:spPr>
          <a:xfrm flipV="1">
            <a:off x="1536570" y="1611984"/>
            <a:ext cx="0" cy="4069329"/>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3A8F3F-E2C3-41B6-9691-EC6C11A6D050}"/>
              </a:ext>
            </a:extLst>
          </p:cNvPr>
          <p:cNvCxnSpPr>
            <a:cxnSpLocks/>
          </p:cNvCxnSpPr>
          <p:nvPr/>
        </p:nvCxnSpPr>
        <p:spPr>
          <a:xfrm flipV="1">
            <a:off x="2471395" y="2762054"/>
            <a:ext cx="0" cy="291926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94C67B-764F-42FF-A8AD-8F758901C216}"/>
              </a:ext>
            </a:extLst>
          </p:cNvPr>
          <p:cNvCxnSpPr>
            <a:cxnSpLocks/>
          </p:cNvCxnSpPr>
          <p:nvPr/>
        </p:nvCxnSpPr>
        <p:spPr>
          <a:xfrm flipV="1">
            <a:off x="3538195" y="4477732"/>
            <a:ext cx="0" cy="121301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B24DCAF-EB79-4ADB-BA3D-B41302643851}"/>
              </a:ext>
            </a:extLst>
          </p:cNvPr>
          <p:cNvSpPr/>
          <p:nvPr/>
        </p:nvSpPr>
        <p:spPr>
          <a:xfrm>
            <a:off x="1536570" y="1348144"/>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Played key role in supporting a project to launch a new product</a:t>
            </a:r>
          </a:p>
        </p:txBody>
      </p:sp>
      <p:sp>
        <p:nvSpPr>
          <p:cNvPr id="34" name="Rectangle: Rounded Corners 33">
            <a:extLst>
              <a:ext uri="{FF2B5EF4-FFF2-40B4-BE49-F238E27FC236}">
                <a16:creationId xmlns:a16="http://schemas.microsoft.com/office/drawing/2014/main" id="{4FFCCD81-97E6-45FD-959B-C87326248E32}"/>
              </a:ext>
            </a:extLst>
          </p:cNvPr>
          <p:cNvSpPr/>
          <p:nvPr/>
        </p:nvSpPr>
        <p:spPr>
          <a:xfrm>
            <a:off x="2471395" y="2525502"/>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Supported a senior leader with an in-depth analysis leading to a major decision</a:t>
            </a:r>
          </a:p>
        </p:txBody>
      </p:sp>
      <p:sp>
        <p:nvSpPr>
          <p:cNvPr id="36" name="Rectangle: Rounded Corners 35">
            <a:extLst>
              <a:ext uri="{FF2B5EF4-FFF2-40B4-BE49-F238E27FC236}">
                <a16:creationId xmlns:a16="http://schemas.microsoft.com/office/drawing/2014/main" id="{272B4D0B-7DAC-44B4-8742-8D8EE9FF25E9}"/>
              </a:ext>
            </a:extLst>
          </p:cNvPr>
          <p:cNvSpPr/>
          <p:nvPr/>
        </p:nvSpPr>
        <p:spPr>
          <a:xfrm>
            <a:off x="3538195" y="3702860"/>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Led a project to collect and analyze data for our top client</a:t>
            </a:r>
          </a:p>
        </p:txBody>
      </p:sp>
      <p:cxnSp>
        <p:nvCxnSpPr>
          <p:cNvPr id="37" name="Straight Connector 36">
            <a:extLst>
              <a:ext uri="{FF2B5EF4-FFF2-40B4-BE49-F238E27FC236}">
                <a16:creationId xmlns:a16="http://schemas.microsoft.com/office/drawing/2014/main" id="{BE8A4A11-69DE-4A11-8868-667EBECE4E21}"/>
              </a:ext>
            </a:extLst>
          </p:cNvPr>
          <p:cNvCxnSpPr>
            <a:cxnSpLocks/>
          </p:cNvCxnSpPr>
          <p:nvPr/>
        </p:nvCxnSpPr>
        <p:spPr>
          <a:xfrm flipV="1">
            <a:off x="6751164" y="1611984"/>
            <a:ext cx="0" cy="4069329"/>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A50B35-BCAF-43F7-B0A1-8C7D8712770C}"/>
              </a:ext>
            </a:extLst>
          </p:cNvPr>
          <p:cNvCxnSpPr>
            <a:cxnSpLocks/>
          </p:cNvCxnSpPr>
          <p:nvPr/>
        </p:nvCxnSpPr>
        <p:spPr>
          <a:xfrm flipV="1">
            <a:off x="7685989" y="2762054"/>
            <a:ext cx="0" cy="291926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066E95D-B931-430E-B6E6-2BA7D9F03524}"/>
              </a:ext>
            </a:extLst>
          </p:cNvPr>
          <p:cNvCxnSpPr>
            <a:cxnSpLocks/>
          </p:cNvCxnSpPr>
          <p:nvPr/>
        </p:nvCxnSpPr>
        <p:spPr>
          <a:xfrm flipV="1">
            <a:off x="8752789" y="4477732"/>
            <a:ext cx="0" cy="121301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317E89A9-F647-4C3C-90CD-1D1955DF2D41}"/>
              </a:ext>
            </a:extLst>
          </p:cNvPr>
          <p:cNvSpPr/>
          <p:nvPr/>
        </p:nvSpPr>
        <p:spPr>
          <a:xfrm>
            <a:off x="6751164" y="1348144"/>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Implemented new process to increase overall efficiency in our department</a:t>
            </a:r>
          </a:p>
        </p:txBody>
      </p:sp>
      <p:sp>
        <p:nvSpPr>
          <p:cNvPr id="41" name="Rectangle: Rounded Corners 40">
            <a:extLst>
              <a:ext uri="{FF2B5EF4-FFF2-40B4-BE49-F238E27FC236}">
                <a16:creationId xmlns:a16="http://schemas.microsoft.com/office/drawing/2014/main" id="{B22C666B-AD70-41F1-AF64-78C87C969555}"/>
              </a:ext>
            </a:extLst>
          </p:cNvPr>
          <p:cNvSpPr/>
          <p:nvPr/>
        </p:nvSpPr>
        <p:spPr>
          <a:xfrm>
            <a:off x="7685989" y="2525502"/>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Hired 2 new team members who both contributed significantly to the business</a:t>
            </a:r>
          </a:p>
        </p:txBody>
      </p:sp>
      <p:sp>
        <p:nvSpPr>
          <p:cNvPr id="42" name="Rectangle: Rounded Corners 41">
            <a:extLst>
              <a:ext uri="{FF2B5EF4-FFF2-40B4-BE49-F238E27FC236}">
                <a16:creationId xmlns:a16="http://schemas.microsoft.com/office/drawing/2014/main" id="{B4A4E534-0205-4972-A4AB-6F34B3C2361B}"/>
              </a:ext>
            </a:extLst>
          </p:cNvPr>
          <p:cNvSpPr/>
          <p:nvPr/>
        </p:nvSpPr>
        <p:spPr>
          <a:xfrm>
            <a:off x="8752789" y="3702860"/>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Led a major project to streamline our go to market strategy.</a:t>
            </a:r>
          </a:p>
        </p:txBody>
      </p:sp>
      <p:cxnSp>
        <p:nvCxnSpPr>
          <p:cNvPr id="23" name="Straight Connector 22">
            <a:extLst>
              <a:ext uri="{FF2B5EF4-FFF2-40B4-BE49-F238E27FC236}">
                <a16:creationId xmlns:a16="http://schemas.microsoft.com/office/drawing/2014/main" id="{49791211-2BA6-479D-B7DD-8B2EB404CA25}"/>
              </a:ext>
            </a:extLst>
          </p:cNvPr>
          <p:cNvCxnSpPr>
            <a:cxnSpLocks/>
            <a:endCxn id="6" idx="4"/>
          </p:cNvCxnSpPr>
          <p:nvPr/>
        </p:nvCxnSpPr>
        <p:spPr>
          <a:xfrm flipV="1">
            <a:off x="1128861" y="5747303"/>
            <a:ext cx="4714" cy="686678"/>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9935F6-5687-42B4-9FB4-EFDCDE217221}"/>
              </a:ext>
            </a:extLst>
          </p:cNvPr>
          <p:cNvCxnSpPr>
            <a:cxnSpLocks/>
          </p:cNvCxnSpPr>
          <p:nvPr/>
        </p:nvCxnSpPr>
        <p:spPr>
          <a:xfrm flipV="1">
            <a:off x="6141956" y="5729377"/>
            <a:ext cx="4714" cy="686678"/>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540732B-E719-460E-89D2-4535FCE5D5E0}"/>
              </a:ext>
            </a:extLst>
          </p:cNvPr>
          <p:cNvSpPr txBox="1"/>
          <p:nvPr/>
        </p:nvSpPr>
        <p:spPr>
          <a:xfrm>
            <a:off x="1150398" y="5668317"/>
            <a:ext cx="1031051" cy="369332"/>
          </a:xfrm>
          <a:prstGeom prst="rect">
            <a:avLst/>
          </a:prstGeom>
          <a:noFill/>
        </p:spPr>
        <p:txBody>
          <a:bodyPr wrap="none" rtlCol="0">
            <a:spAutoFit/>
          </a:bodyPr>
          <a:lstStyle/>
          <a:p>
            <a:r>
              <a:rPr lang="en-US" dirty="0"/>
              <a:t>2005-01</a:t>
            </a:r>
          </a:p>
        </p:txBody>
      </p:sp>
      <p:sp>
        <p:nvSpPr>
          <p:cNvPr id="27" name="TextBox 26">
            <a:extLst>
              <a:ext uri="{FF2B5EF4-FFF2-40B4-BE49-F238E27FC236}">
                <a16:creationId xmlns:a16="http://schemas.microsoft.com/office/drawing/2014/main" id="{C05F3E97-7F8E-4FDE-A34E-166BB761689A}"/>
              </a:ext>
            </a:extLst>
          </p:cNvPr>
          <p:cNvSpPr txBox="1"/>
          <p:nvPr/>
        </p:nvSpPr>
        <p:spPr>
          <a:xfrm>
            <a:off x="6112122" y="5643736"/>
            <a:ext cx="1031051" cy="369332"/>
          </a:xfrm>
          <a:prstGeom prst="rect">
            <a:avLst/>
          </a:prstGeom>
          <a:noFill/>
        </p:spPr>
        <p:txBody>
          <a:bodyPr wrap="none" rtlCol="0">
            <a:spAutoFit/>
          </a:bodyPr>
          <a:lstStyle/>
          <a:p>
            <a:r>
              <a:rPr lang="en-US" dirty="0"/>
              <a:t>2012-08</a:t>
            </a:r>
          </a:p>
        </p:txBody>
      </p:sp>
    </p:spTree>
    <p:extLst>
      <p:ext uri="{BB962C8B-B14F-4D97-AF65-F5344CB8AC3E}">
        <p14:creationId xmlns:p14="http://schemas.microsoft.com/office/powerpoint/2010/main" val="146298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6A48-F310-495F-BCC2-AD5FB767B1B7}"/>
              </a:ext>
            </a:extLst>
          </p:cNvPr>
          <p:cNvSpPr>
            <a:spLocks noGrp="1"/>
          </p:cNvSpPr>
          <p:nvPr>
            <p:ph type="title"/>
          </p:nvPr>
        </p:nvSpPr>
        <p:spPr/>
        <p:txBody>
          <a:bodyPr/>
          <a:lstStyle/>
          <a:p>
            <a:r>
              <a:rPr lang="en-US" dirty="0"/>
              <a:t>The basis for your answers</a:t>
            </a:r>
          </a:p>
        </p:txBody>
      </p:sp>
      <p:sp>
        <p:nvSpPr>
          <p:cNvPr id="3" name="Content Placeholder 2">
            <a:extLst>
              <a:ext uri="{FF2B5EF4-FFF2-40B4-BE49-F238E27FC236}">
                <a16:creationId xmlns:a16="http://schemas.microsoft.com/office/drawing/2014/main" id="{783AC63B-DBDB-481E-B2D5-C4AF719C7ADA}"/>
              </a:ext>
            </a:extLst>
          </p:cNvPr>
          <p:cNvSpPr>
            <a:spLocks noGrp="1"/>
          </p:cNvSpPr>
          <p:nvPr>
            <p:ph idx="1"/>
          </p:nvPr>
        </p:nvSpPr>
        <p:spPr>
          <a:xfrm>
            <a:off x="838200" y="1690688"/>
            <a:ext cx="10515600" cy="4481512"/>
          </a:xfrm>
        </p:spPr>
        <p:txBody>
          <a:bodyPr>
            <a:normAutofit fontScale="85000" lnSpcReduction="20000"/>
          </a:bodyPr>
          <a:lstStyle/>
          <a:p>
            <a:r>
              <a:rPr lang="en-US" dirty="0"/>
              <a:t>Add as many jobs, accomplishments and slides as you can.  Be thorough.  Once you start the process you will recall many of the great things you’ve done.</a:t>
            </a:r>
          </a:p>
          <a:p>
            <a:r>
              <a:rPr lang="en-US" dirty="0"/>
              <a:t>Once you map out your accomplishments across all your jobs, you can move onto thinking about interview questions, or rather interview answers.</a:t>
            </a:r>
          </a:p>
          <a:p>
            <a:r>
              <a:rPr lang="en-US" dirty="0"/>
              <a:t>Refer back to your timeline and fill in details of what you did, how you overcame obstacles, how you used your unique set of skills to solve problems and how you contributed to the business’ success.</a:t>
            </a:r>
          </a:p>
          <a:p>
            <a:r>
              <a:rPr lang="en-US" dirty="0"/>
              <a:t>You already know the answers, you just need to practice recalling the details and articulating your role. </a:t>
            </a:r>
          </a:p>
          <a:p>
            <a:r>
              <a:rPr lang="en-US" dirty="0"/>
              <a:t>You’ll probably be quite impressed by the end of all the great stuff you did.</a:t>
            </a:r>
          </a:p>
        </p:txBody>
      </p:sp>
    </p:spTree>
    <p:extLst>
      <p:ext uri="{BB962C8B-B14F-4D97-AF65-F5344CB8AC3E}">
        <p14:creationId xmlns:p14="http://schemas.microsoft.com/office/powerpoint/2010/main" val="259470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erson, computer, outdoor&#10;&#10;Description automatically generated">
            <a:extLst>
              <a:ext uri="{FF2B5EF4-FFF2-40B4-BE49-F238E27FC236}">
                <a16:creationId xmlns:a16="http://schemas.microsoft.com/office/drawing/2014/main" id="{5BF3F137-2187-44C9-9E75-511550AAD228}"/>
              </a:ext>
            </a:extLst>
          </p:cNvPr>
          <p:cNvPicPr>
            <a:picLocks noChangeAspect="1"/>
          </p:cNvPicPr>
          <p:nvPr/>
        </p:nvPicPr>
        <p:blipFill rotWithShape="1">
          <a:blip r:embed="rId3">
            <a:extLst>
              <a:ext uri="{28A0092B-C50C-407E-A947-70E740481C1C}">
                <a14:useLocalDpi xmlns:a14="http://schemas.microsoft.com/office/drawing/2010/main" val="0"/>
              </a:ext>
            </a:extLst>
          </a:blip>
          <a:srcRect t="9229" b="6170"/>
          <a:stretch/>
        </p:blipFill>
        <p:spPr>
          <a:xfrm>
            <a:off x="0" y="1"/>
            <a:ext cx="12192000" cy="6858000"/>
          </a:xfrm>
          <a:prstGeom prst="rect">
            <a:avLst/>
          </a:prstGeom>
        </p:spPr>
      </p:pic>
      <p:sp>
        <p:nvSpPr>
          <p:cNvPr id="6" name="Rectangle 5">
            <a:extLst>
              <a:ext uri="{FF2B5EF4-FFF2-40B4-BE49-F238E27FC236}">
                <a16:creationId xmlns:a16="http://schemas.microsoft.com/office/drawing/2014/main" id="{112FDD31-856B-4BB0-A3E9-F8B34A6903A4}"/>
              </a:ext>
            </a:extLst>
          </p:cNvPr>
          <p:cNvSpPr/>
          <p:nvPr/>
        </p:nvSpPr>
        <p:spPr>
          <a:xfrm>
            <a:off x="1" y="-2"/>
            <a:ext cx="12192000" cy="6857999"/>
          </a:xfrm>
          <a:prstGeom prst="rect">
            <a:avLst/>
          </a:prstGeom>
          <a:solidFill>
            <a:srgbClr val="6D129D">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AC192-82FB-4F4C-B4AF-C2F2FB28DFDA}"/>
              </a:ext>
            </a:extLst>
          </p:cNvPr>
          <p:cNvSpPr>
            <a:spLocks noGrp="1"/>
          </p:cNvSpPr>
          <p:nvPr>
            <p:ph type="title"/>
          </p:nvPr>
        </p:nvSpPr>
        <p:spPr>
          <a:xfrm>
            <a:off x="838200" y="-2"/>
            <a:ext cx="10515600" cy="1325563"/>
          </a:xfrm>
        </p:spPr>
        <p:txBody>
          <a:bodyPr/>
          <a:lstStyle/>
          <a:p>
            <a:pPr algn="ctr"/>
            <a:r>
              <a:rPr lang="en-US" sz="4000" b="1" dirty="0">
                <a:solidFill>
                  <a:schemeClr val="bg1"/>
                </a:solidFill>
              </a:rPr>
              <a:t>The best way to be ready is to practice.</a:t>
            </a:r>
          </a:p>
        </p:txBody>
      </p:sp>
      <p:sp>
        <p:nvSpPr>
          <p:cNvPr id="7" name="Title 1">
            <a:extLst>
              <a:ext uri="{FF2B5EF4-FFF2-40B4-BE49-F238E27FC236}">
                <a16:creationId xmlns:a16="http://schemas.microsoft.com/office/drawing/2014/main" id="{B23769E2-F9A8-44E3-AC16-187339A61B54}"/>
              </a:ext>
            </a:extLst>
          </p:cNvPr>
          <p:cNvSpPr txBox="1">
            <a:spLocks/>
          </p:cNvSpPr>
          <p:nvPr/>
        </p:nvSpPr>
        <p:spPr>
          <a:xfrm>
            <a:off x="990600" y="48696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pPr algn="ctr"/>
            <a:r>
              <a:rPr lang="en-US" sz="7200" b="1" dirty="0">
                <a:solidFill>
                  <a:schemeClr val="bg1"/>
                </a:solidFill>
              </a:rPr>
              <a:t>Are you ready?</a:t>
            </a:r>
          </a:p>
        </p:txBody>
      </p:sp>
    </p:spTree>
    <p:extLst>
      <p:ext uri="{BB962C8B-B14F-4D97-AF65-F5344CB8AC3E}">
        <p14:creationId xmlns:p14="http://schemas.microsoft.com/office/powerpoint/2010/main" val="2703180884"/>
      </p:ext>
    </p:extLst>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par>
                          <p:cTn id="8" fill="hold">
                            <p:stCondLst>
                              <p:cond delay="2500"/>
                            </p:stCondLst>
                            <p:childTnLst>
                              <p:par>
                                <p:cTn id="9" presetID="22" presetClass="entr" presetSubtype="8" fill="hold" grpId="0" nodeType="afterEffect">
                                  <p:stCondLst>
                                    <p:cond delay="67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BrushVTI">
  <a:themeElements>
    <a:clrScheme name="AnalogousFromLightSeedLeftStep">
      <a:dk1>
        <a:srgbClr val="000000"/>
      </a:dk1>
      <a:lt1>
        <a:srgbClr val="FFFFFF"/>
      </a:lt1>
      <a:dk2>
        <a:srgbClr val="243741"/>
      </a:dk2>
      <a:lt2>
        <a:srgbClr val="E2E8E5"/>
      </a:lt2>
      <a:accent1>
        <a:srgbClr val="C696B1"/>
      </a:accent1>
      <a:accent2>
        <a:srgbClr val="BA7FB9"/>
      </a:accent2>
      <a:accent3>
        <a:srgbClr val="B396C6"/>
      </a:accent3>
      <a:accent4>
        <a:srgbClr val="8A7FBA"/>
      </a:accent4>
      <a:accent5>
        <a:srgbClr val="96A1C6"/>
      </a:accent5>
      <a:accent6>
        <a:srgbClr val="7FA5BA"/>
      </a:accent6>
      <a:hlink>
        <a:srgbClr val="558D6D"/>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4150A4-4D57-4C03-B0D0-098F5636C04C}">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464</TotalTime>
  <Words>372</Words>
  <Application>Microsoft Office PowerPoint</Application>
  <PresentationFormat>Widescreen</PresentationFormat>
  <Paragraphs>39</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BrushVTI</vt:lpstr>
      <vt:lpstr>Interview Simulator</vt:lpstr>
      <vt:lpstr>Career Accomplishments Timeline</vt:lpstr>
      <vt:lpstr>Career Timeline - template</vt:lpstr>
      <vt:lpstr>Career Timeline - Example</vt:lpstr>
      <vt:lpstr>The basis for your answers</vt:lpstr>
      <vt:lpstr>The best way to be ready is to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Simulator</dc:title>
  <dc:creator>Greg Fisher</dc:creator>
  <cp:lastModifiedBy>Greg Fisher</cp:lastModifiedBy>
  <cp:revision>13</cp:revision>
  <dcterms:created xsi:type="dcterms:W3CDTF">2020-12-13T13:43:15Z</dcterms:created>
  <dcterms:modified xsi:type="dcterms:W3CDTF">2024-02-04T19:01:38Z</dcterms:modified>
</cp:coreProperties>
</file>